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81" r:id="rId1"/>
  </p:sldMasterIdLst>
  <p:notesMasterIdLst>
    <p:notesMasterId r:id="rId10"/>
  </p:notesMasterIdLst>
  <p:sldIdLst>
    <p:sldId id="527" r:id="rId2"/>
    <p:sldId id="544" r:id="rId3"/>
    <p:sldId id="528" r:id="rId4"/>
    <p:sldId id="530" r:id="rId5"/>
    <p:sldId id="521" r:id="rId6"/>
    <p:sldId id="327" r:id="rId7"/>
    <p:sldId id="542" r:id="rId8"/>
    <p:sldId id="329" r:id="rId9"/>
  </p:sldIdLst>
  <p:sldSz cx="12192000" cy="6858000"/>
  <p:notesSz cx="6742113" cy="987266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28B4C4DE-A5A5-4BE8-92DF-624A4A5FD0E2}">
          <p14:sldIdLst>
            <p14:sldId id="527"/>
            <p14:sldId id="544"/>
            <p14:sldId id="528"/>
            <p14:sldId id="530"/>
            <p14:sldId id="521"/>
            <p14:sldId id="327"/>
            <p14:sldId id="542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43719-1923-4F64-9C32-D077CBF3D95D}" v="3" dt="2022-06-02T10:45:36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88936" autoAdjust="0"/>
  </p:normalViewPr>
  <p:slideViewPr>
    <p:cSldViewPr snapToGrid="0" snapToObjects="1" showGuides="1">
      <p:cViewPr varScale="1">
        <p:scale>
          <a:sx n="57" d="100"/>
          <a:sy n="57" d="100"/>
        </p:scale>
        <p:origin x="652" y="4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5A19F-3E84-4D89-9471-E75375954FB7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E6B7A-B0A1-47A3-978F-E8E7B44463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6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6B7A-B0A1-47A3-978F-E8E7B44463A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29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6B7A-B0A1-47A3-978F-E8E7B44463A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31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6B7A-B0A1-47A3-978F-E8E7B44463A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61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6B7A-B0A1-47A3-978F-E8E7B44463A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04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6B7A-B0A1-47A3-978F-E8E7B44463A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06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E6B7A-B0A1-47A3-978F-E8E7B44463A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34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6B7A-B0A1-47A3-978F-E8E7B44463A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21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6B7A-B0A1-47A3-978F-E8E7B44463A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31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02.06.2022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02.06.2022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02.06.2022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02.06.2022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02.06.2022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02.06.2022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02.06.2022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02.06.2022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02.06.2022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83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82" r:id="rId13"/>
    <p:sldLayoutId id="2147483673" r:id="rId14"/>
    <p:sldLayoutId id="2147483663" r:id="rId15"/>
    <p:sldLayoutId id="2147483654" r:id="rId16"/>
    <p:sldLayoutId id="2147483674" r:id="rId17"/>
    <p:sldLayoutId id="2147483684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67800-28DA-6A3E-8840-E9263E33D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4" y="1715373"/>
            <a:ext cx="11087337" cy="2260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5400" dirty="0">
                <a:ea typeface="Roboto"/>
              </a:rPr>
              <a:t>Tilskuddsordning for skolebibliotek</a:t>
            </a:r>
            <a:br>
              <a:rPr lang="nb-NO" sz="4400" dirty="0">
                <a:ea typeface="Roboto"/>
              </a:rPr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38F3127-ACA7-BC04-F794-82AEE1B7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4" y="4373190"/>
            <a:ext cx="9065315" cy="226037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2400" dirty="0"/>
              <a:t>Guro Karstensen </a:t>
            </a:r>
          </a:p>
          <a:p>
            <a:r>
              <a:rPr lang="nb-NO" sz="2400" dirty="0"/>
              <a:t>seniorrådgiver, Udir</a:t>
            </a:r>
          </a:p>
          <a:p>
            <a:endParaRPr lang="nb-NO" sz="2400" dirty="0"/>
          </a:p>
          <a:p>
            <a:r>
              <a:rPr lang="nb-NO" sz="2000" i="0" dirty="0">
                <a:ea typeface="Roboto"/>
              </a:rPr>
              <a:t>Nordisk skolebibliotekkonferanse, 1. juni 2022, Kristiansand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564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73219" y="1112704"/>
            <a:ext cx="10931994" cy="50413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sz="2000" b="1" dirty="0"/>
          </a:p>
          <a:p>
            <a:pPr marL="0" indent="0">
              <a:buNone/>
            </a:pPr>
            <a:r>
              <a:rPr lang="nb-NO" sz="3000" b="1" dirty="0"/>
              <a:t>Skolebiblioteket skal</a:t>
            </a:r>
          </a:p>
          <a:p>
            <a:r>
              <a:rPr lang="nb-NO" sz="3000" dirty="0"/>
              <a:t>bli en arena for leseglede for alle elevgrupper og i alle fag </a:t>
            </a:r>
          </a:p>
          <a:p>
            <a:r>
              <a:rPr lang="nb-NO" sz="3000" dirty="0"/>
              <a:t>brukes systematisk i opplæringen, og bidra til å nå målene i læreplanverket </a:t>
            </a:r>
          </a:p>
          <a:p>
            <a:r>
              <a:rPr lang="nb-NO" sz="3000" dirty="0"/>
              <a:t>legge til rette for lesing og vurdering av trykte og digitale tekster og sammensatte tekster </a:t>
            </a:r>
          </a:p>
          <a:p>
            <a:r>
              <a:rPr lang="nb-NO" sz="3000" dirty="0"/>
              <a:t>være en integrert og varig del av skolens pedagogiske virksomhet </a:t>
            </a:r>
          </a:p>
          <a:p>
            <a:r>
              <a:rPr lang="nb-NO" sz="3000" dirty="0"/>
              <a:t>være en inkluderende arena og ta hensyn til barn og unges ulike forutsetninger og behov </a:t>
            </a:r>
          </a:p>
          <a:p>
            <a:r>
              <a:rPr lang="nb-NO" sz="3000" dirty="0"/>
              <a:t>være innovativ og fremtidsrettet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30002" y="549793"/>
            <a:ext cx="10931995" cy="562911"/>
          </a:xfrm>
        </p:spPr>
        <p:txBody>
          <a:bodyPr anchor="t">
            <a:normAutofit/>
          </a:bodyPr>
          <a:lstStyle/>
          <a:p>
            <a:r>
              <a:rPr lang="nb-NO" dirty="0"/>
              <a:t>Formålet med ordningen (2018-2023)</a:t>
            </a:r>
          </a:p>
        </p:txBody>
      </p:sp>
    </p:spTree>
    <p:extLst>
      <p:ext uri="{BB962C8B-B14F-4D97-AF65-F5344CB8AC3E}">
        <p14:creationId xmlns:p14="http://schemas.microsoft.com/office/powerpoint/2010/main" val="413652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E9288EA6-3FF3-FB43-F577-B9C1CBB13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/>
          <a:lstStyle/>
          <a:p>
            <a:r>
              <a:rPr lang="en-US" dirty="0" err="1"/>
              <a:t>Skolebibliotek</a:t>
            </a:r>
            <a:r>
              <a:rPr lang="en-US" dirty="0"/>
              <a:t> – </a:t>
            </a:r>
            <a:r>
              <a:rPr lang="en-US" dirty="0" err="1"/>
              <a:t>oversikt</a:t>
            </a:r>
            <a:r>
              <a:rPr lang="en-US" dirty="0"/>
              <a:t> </a:t>
            </a:r>
            <a:r>
              <a:rPr lang="en-US" dirty="0" err="1"/>
              <a:t>søknader</a:t>
            </a:r>
            <a:r>
              <a:rPr lang="en-US" dirty="0"/>
              <a:t> (2018-	)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585B41E9-ADD2-4643-5886-ED20AB916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6" t="4376" r="2659" b="3973"/>
          <a:stretch/>
        </p:blipFill>
        <p:spPr>
          <a:xfrm>
            <a:off x="439338" y="1866901"/>
            <a:ext cx="11057545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04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F02DF33-0AED-F94B-CF4B-259165945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6"/>
          <a:stretch/>
        </p:blipFill>
        <p:spPr>
          <a:xfrm>
            <a:off x="1431392" y="175768"/>
            <a:ext cx="9329215" cy="663926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383315C0-7E66-2BC1-F78D-1A3D1C22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30" y="458806"/>
            <a:ext cx="5389796" cy="1046218"/>
          </a:xfrm>
        </p:spPr>
        <p:txBody>
          <a:bodyPr/>
          <a:lstStyle/>
          <a:p>
            <a:r>
              <a:rPr lang="en-US" dirty="0"/>
              <a:t>Tildelinger 2018-2021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27B6339-A5E0-F625-423C-8A20FBEC5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06" y="1798575"/>
            <a:ext cx="5271532" cy="49623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CDE0CDA-FA40-A7CE-5A86-305B349B3E10}"/>
              </a:ext>
            </a:extLst>
          </p:cNvPr>
          <p:cNvSpPr txBox="1"/>
          <p:nvPr/>
        </p:nvSpPr>
        <p:spPr>
          <a:xfrm>
            <a:off x="1639228" y="6411951"/>
            <a:ext cx="1984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Google </a:t>
            </a:r>
            <a:r>
              <a:rPr lang="nb-NO" sz="1400" dirty="0" err="1">
                <a:solidFill>
                  <a:schemeClr val="bg1"/>
                </a:solidFill>
              </a:rPr>
              <a:t>Maps</a:t>
            </a:r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0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630002" y="1946217"/>
            <a:ext cx="5389796" cy="4279276"/>
          </a:xfrm>
        </p:spPr>
        <p:txBody>
          <a:bodyPr>
            <a:normAutofit/>
          </a:bodyPr>
          <a:lstStyle/>
          <a:p>
            <a:endParaRPr lang="nb-NO" sz="2000" dirty="0"/>
          </a:p>
          <a:p>
            <a:endParaRPr lang="nb-NO" sz="20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4064375-DE44-4123-864E-72899B9EBE46}"/>
              </a:ext>
            </a:extLst>
          </p:cNvPr>
          <p:cNvSpPr txBox="1"/>
          <p:nvPr/>
        </p:nvSpPr>
        <p:spPr>
          <a:xfrm>
            <a:off x="550843" y="1793537"/>
            <a:ext cx="114887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sz="3200" dirty="0"/>
              <a:t>Skoleeier er avsender av søknaden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sz="3200" dirty="0"/>
              <a:t>Midler til personalressurser eller kompetanseutvikling</a:t>
            </a:r>
          </a:p>
          <a:p>
            <a:endParaRPr lang="nb-NO" sz="2400" dirty="0"/>
          </a:p>
          <a:p>
            <a:r>
              <a:rPr lang="nb-NO" sz="3200" dirty="0"/>
              <a:t>Annet: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Biblioteket må oppfylle minstekrav knyttet til kvalitet og tilgjengelighet </a:t>
            </a:r>
            <a:br>
              <a:rPr lang="nb-NO" sz="2400" dirty="0"/>
            </a:br>
            <a:r>
              <a:rPr lang="nb-NO" sz="2400" dirty="0"/>
              <a:t>(ref. forskrift til opplæringsloven kap. 21-1)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Gjeldende kommunal plan for bruk av skolebibliotek som en del av opplæringen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Budsjett for prosjektet, inkl. egenandel minst 30 %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Plan for videreføring</a:t>
            </a:r>
          </a:p>
          <a:p>
            <a:endParaRPr lang="nb-NO" sz="2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E593E3B-3134-9735-D543-90E7A227755B}"/>
              </a:ext>
            </a:extLst>
          </p:cNvPr>
          <p:cNvSpPr txBox="1"/>
          <p:nvPr/>
        </p:nvSpPr>
        <p:spPr>
          <a:xfrm>
            <a:off x="550843" y="322445"/>
            <a:ext cx="7513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latin typeface="+mj-lt"/>
              </a:rPr>
              <a:t>Kriterier for tilskudd </a:t>
            </a:r>
            <a:br>
              <a:rPr lang="nb-NO" sz="3600" dirty="0">
                <a:latin typeface="+mj-lt"/>
              </a:rPr>
            </a:br>
            <a:r>
              <a:rPr lang="nb-NO" sz="2800" dirty="0">
                <a:latin typeface="+mj-lt"/>
              </a:rPr>
              <a:t>- se mer på udir.no</a:t>
            </a:r>
          </a:p>
        </p:txBody>
      </p:sp>
    </p:spTree>
    <p:extLst>
      <p:ext uri="{BB962C8B-B14F-4D97-AF65-F5344CB8AC3E}">
        <p14:creationId xmlns:p14="http://schemas.microsoft.com/office/powerpoint/2010/main" val="407674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55538"/>
            <a:ext cx="5918200" cy="4672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Bibliotekansvarlig er som regel lærer uten bibliotekfaglig tilleggsutdanning </a:t>
            </a:r>
          </a:p>
          <a:p>
            <a:r>
              <a:rPr lang="nb-NO" dirty="0"/>
              <a:t>Skolene mener biblioteket er viktigst mht. å fremme lesing og leseglede, grunnleggende ferdigheter og til å finne informasjon selv</a:t>
            </a:r>
          </a:p>
          <a:p>
            <a:r>
              <a:rPr lang="nb-NO" dirty="0"/>
              <a:t>Det er få som mener at skolebiblioteket bidrar til god bruk og forståelse av digitale verktøy</a:t>
            </a:r>
          </a:p>
          <a:p>
            <a:r>
              <a:rPr lang="nb-NO" dirty="0"/>
              <a:t>Bruken av skolebiblioteket er i liten grad nedfelt i skolens planer</a:t>
            </a:r>
          </a:p>
          <a:p>
            <a:r>
              <a:rPr lang="nb-NO" dirty="0"/>
              <a:t>Flere kommuner enn før sier nå at de har en plan for utvikling av skolebibliotek i sin kommune og at de har lærende nettverk for skolebibliotekansvarlige i kommunen/fylket. </a:t>
            </a:r>
          </a:p>
          <a:p>
            <a:pPr marL="0" indent="0" algn="r">
              <a:buNone/>
            </a:pPr>
            <a:r>
              <a:rPr lang="nb-NO" sz="2100" i="1" dirty="0"/>
              <a:t>Udir.no </a:t>
            </a:r>
          </a:p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Spørsmål til Skole-Norge om skolebibliotek (2020)</a:t>
            </a:r>
            <a:br>
              <a:rPr lang="nb-NO" dirty="0"/>
            </a:br>
            <a:br>
              <a:rPr lang="nb-NO" dirty="0">
                <a:highlight>
                  <a:srgbClr val="FFFF00"/>
                </a:highlight>
              </a:rPr>
            </a:br>
            <a:br>
              <a:rPr lang="nb-NO" i="1" dirty="0">
                <a:highlight>
                  <a:srgbClr val="FFFF00"/>
                </a:highlight>
              </a:rPr>
            </a:br>
            <a:endParaRPr lang="nb-NO" dirty="0">
              <a:highlight>
                <a:srgbClr val="FFFF00"/>
              </a:highlight>
            </a:endParaRPr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647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98B287-3AE2-8353-0C51-86E79A5E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Prioriteringer 2021 og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5A9BFA-20F7-05EC-AA2F-66088E796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19" y="1585024"/>
            <a:ext cx="10931995" cy="447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 dirty="0"/>
              <a:t>Prosjekter som i tillegg til å </a:t>
            </a:r>
            <a:r>
              <a:rPr lang="nb-NO" sz="2800"/>
              <a:t>oppfylle minstekrav…</a:t>
            </a:r>
            <a:endParaRPr lang="nb-NO" sz="2800" dirty="0"/>
          </a:p>
          <a:p>
            <a:r>
              <a:rPr lang="nb-NO" sz="2800" dirty="0">
                <a:solidFill>
                  <a:srgbClr val="303030"/>
                </a:solidFill>
                <a:latin typeface="Roboto" panose="02000000000000000000" pitchFamily="2" charset="0"/>
              </a:rPr>
              <a:t>legger vekt på skolebibliotek som en arena </a:t>
            </a:r>
            <a:br>
              <a:rPr lang="nb-NO" sz="2800" dirty="0">
                <a:solidFill>
                  <a:srgbClr val="303030"/>
                </a:solidFill>
                <a:latin typeface="Roboto" panose="02000000000000000000" pitchFamily="2" charset="0"/>
              </a:rPr>
            </a:br>
            <a:r>
              <a:rPr lang="nb-NO" sz="2800" dirty="0">
                <a:solidFill>
                  <a:srgbClr val="303030"/>
                </a:solidFill>
                <a:latin typeface="Roboto" panose="02000000000000000000" pitchFamily="2" charset="0"/>
              </a:rPr>
              <a:t>for læring og utforskning på det digitale feltet</a:t>
            </a:r>
          </a:p>
          <a:p>
            <a:r>
              <a:rPr lang="nb-NO" sz="28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viser til sammenheng mellom utvikling av skolebibliotek og andre satsinger i kommunen</a:t>
            </a:r>
            <a:endParaRPr lang="nb-NO" sz="2800" dirty="0">
              <a:solidFill>
                <a:srgbClr val="30303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br>
              <a:rPr lang="nb-NO" sz="2800" dirty="0"/>
            </a:br>
            <a:r>
              <a:rPr lang="nb-NO" sz="2800" dirty="0"/>
              <a:t>…vil være et pluss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b="1" dirty="0">
                <a:solidFill>
                  <a:schemeClr val="accent1"/>
                </a:solidFill>
              </a:rPr>
              <a:t>Årets søknadsbehandling ferdigstilles juni 2022</a:t>
            </a:r>
          </a:p>
          <a:p>
            <a:r>
              <a:rPr lang="nb-NO" sz="2800" dirty="0"/>
              <a:t>Plan om ny utlysning 2023 med søknadsfrist medio mars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236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03363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0</TotalTime>
  <Words>345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Wingdings</vt:lpstr>
      <vt:lpstr>Calibri</vt:lpstr>
      <vt:lpstr>Arial</vt:lpstr>
      <vt:lpstr>Roboto</vt:lpstr>
      <vt:lpstr>UDIR</vt:lpstr>
      <vt:lpstr>Tilskuddsordning for skolebibliotek </vt:lpstr>
      <vt:lpstr>Formålet med ordningen (2018-2023)</vt:lpstr>
      <vt:lpstr>Skolebibliotek – oversikt søknader (2018- )</vt:lpstr>
      <vt:lpstr>Tildelinger 2018-2021</vt:lpstr>
      <vt:lpstr>PowerPoint-presentasjon</vt:lpstr>
      <vt:lpstr>Spørsmål til Skole-Norge om skolebibliotek (2020)   </vt:lpstr>
      <vt:lpstr>Prioriteringer 2021 og 2022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2022-06-02T10:11:28Z</dcterms:created>
  <dcterms:modified xsi:type="dcterms:W3CDTF">2022-06-02T10:59:29Z</dcterms:modified>
</cp:coreProperties>
</file>