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3" r:id="rId3"/>
    <p:sldId id="269" r:id="rId4"/>
    <p:sldId id="259" r:id="rId5"/>
    <p:sldId id="276" r:id="rId6"/>
    <p:sldId id="260" r:id="rId7"/>
    <p:sldId id="258" r:id="rId8"/>
    <p:sldId id="261" r:id="rId9"/>
    <p:sldId id="264" r:id="rId10"/>
    <p:sldId id="275" r:id="rId11"/>
    <p:sldId id="262" r:id="rId12"/>
    <p:sldId id="274" r:id="rId13"/>
    <p:sldId id="265" r:id="rId14"/>
    <p:sldId id="272" r:id="rId15"/>
    <p:sldId id="273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8F2209-1C24-42FA-BE00-A4E1520E695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04ACE12-DD45-4345-9E84-222FC6E6F9FB}">
      <dgm:prSet phldrT="[Tekst]" custT="1"/>
      <dgm:spPr/>
      <dgm:t>
        <a:bodyPr/>
        <a:lstStyle/>
        <a:p>
          <a:r>
            <a:rPr lang="nb-NO" sz="2200" dirty="0" smtClean="0"/>
            <a:t>- Språkløyper</a:t>
          </a:r>
        </a:p>
        <a:p>
          <a:r>
            <a:rPr lang="nb-NO" sz="2200" dirty="0" smtClean="0"/>
            <a:t>- Leseglede på timeplanen</a:t>
          </a:r>
        </a:p>
        <a:p>
          <a:r>
            <a:rPr lang="nb-NO" sz="2200" dirty="0" smtClean="0"/>
            <a:t>- Leselyst på boks!</a:t>
          </a:r>
          <a:endParaRPr lang="nb-NO" sz="2200" dirty="0"/>
        </a:p>
      </dgm:t>
    </dgm:pt>
    <dgm:pt modelId="{1C1AFCD7-7B65-4066-8D2F-820A43D8FA96}" type="parTrans" cxnId="{A96E4E93-A034-4FEE-BD54-7421419F1796}">
      <dgm:prSet/>
      <dgm:spPr/>
      <dgm:t>
        <a:bodyPr/>
        <a:lstStyle/>
        <a:p>
          <a:endParaRPr lang="nb-NO"/>
        </a:p>
      </dgm:t>
    </dgm:pt>
    <dgm:pt modelId="{87EDF252-3920-4B7C-A1EB-F900D8FB5340}" type="sibTrans" cxnId="{A96E4E93-A034-4FEE-BD54-7421419F1796}">
      <dgm:prSet/>
      <dgm:spPr/>
      <dgm:t>
        <a:bodyPr/>
        <a:lstStyle/>
        <a:p>
          <a:endParaRPr lang="nb-NO"/>
        </a:p>
      </dgm:t>
    </dgm:pt>
    <dgm:pt modelId="{46EE3694-BDF8-4C00-8287-2B4DEA3E13D0}">
      <dgm:prSet phldrT="[Tekst]" custT="1"/>
      <dgm:spPr/>
      <dgm:t>
        <a:bodyPr/>
        <a:lstStyle/>
        <a:p>
          <a:r>
            <a:rPr lang="nb-NO" sz="2200" dirty="0" smtClean="0"/>
            <a:t>- Skolebibliotek i «verdensklasse»</a:t>
          </a:r>
        </a:p>
        <a:p>
          <a:r>
            <a:rPr lang="nb-NO" sz="2200" dirty="0" smtClean="0"/>
            <a:t>- Folkebiblioteket, foreldre og barnehager som viktige samarbeidspartner</a:t>
          </a:r>
          <a:endParaRPr lang="nb-NO" sz="2200" dirty="0"/>
        </a:p>
      </dgm:t>
    </dgm:pt>
    <dgm:pt modelId="{830514D9-7B97-4551-8428-EBFAE4F20595}" type="parTrans" cxnId="{96F6CE92-8917-4BC2-97BD-B06B4EBE7F8D}">
      <dgm:prSet/>
      <dgm:spPr/>
      <dgm:t>
        <a:bodyPr/>
        <a:lstStyle/>
        <a:p>
          <a:endParaRPr lang="nb-NO"/>
        </a:p>
      </dgm:t>
    </dgm:pt>
    <dgm:pt modelId="{21F53705-143C-4900-BD60-479C18C4A288}" type="sibTrans" cxnId="{96F6CE92-8917-4BC2-97BD-B06B4EBE7F8D}">
      <dgm:prSet/>
      <dgm:spPr/>
      <dgm:t>
        <a:bodyPr/>
        <a:lstStyle/>
        <a:p>
          <a:endParaRPr lang="nb-NO"/>
        </a:p>
      </dgm:t>
    </dgm:pt>
    <dgm:pt modelId="{11286907-F7EB-4B20-86FE-D2F3BDEB6594}">
      <dgm:prSet phldrT="[Tekst]" custT="1"/>
      <dgm:spPr/>
      <dgm:t>
        <a:bodyPr/>
        <a:lstStyle/>
        <a:p>
          <a:r>
            <a:rPr lang="nb-NO" sz="2200" dirty="0" smtClean="0"/>
            <a:t>- Lesetid hver dag</a:t>
          </a:r>
        </a:p>
        <a:p>
          <a:r>
            <a:rPr lang="nb-NO" sz="2200" dirty="0" smtClean="0"/>
            <a:t>- Bibliotek hver uke</a:t>
          </a:r>
        </a:p>
        <a:p>
          <a:r>
            <a:rPr lang="nb-NO" sz="2200" dirty="0" smtClean="0"/>
            <a:t>- Bokpresentasjon hver måned</a:t>
          </a:r>
        </a:p>
        <a:p>
          <a:r>
            <a:rPr lang="nb-NO" sz="2200" dirty="0" smtClean="0"/>
            <a:t>- Leseprosjekt hvert halvår</a:t>
          </a:r>
          <a:endParaRPr lang="nb-NO" sz="2200" dirty="0"/>
        </a:p>
      </dgm:t>
    </dgm:pt>
    <dgm:pt modelId="{750B51CD-0A2B-4C7D-870F-9CA9D911F56A}" type="parTrans" cxnId="{0E4C2706-F2E2-464A-B659-DB9CD440FF6D}">
      <dgm:prSet/>
      <dgm:spPr/>
      <dgm:t>
        <a:bodyPr/>
        <a:lstStyle/>
        <a:p>
          <a:endParaRPr lang="nb-NO"/>
        </a:p>
      </dgm:t>
    </dgm:pt>
    <dgm:pt modelId="{EE105677-83C2-49D2-BFFB-2E47D3DA2B78}" type="sibTrans" cxnId="{0E4C2706-F2E2-464A-B659-DB9CD440FF6D}">
      <dgm:prSet/>
      <dgm:spPr/>
      <dgm:t>
        <a:bodyPr/>
        <a:lstStyle/>
        <a:p>
          <a:endParaRPr lang="nb-NO"/>
        </a:p>
      </dgm:t>
    </dgm:pt>
    <dgm:pt modelId="{55079AE3-6302-4F31-9B48-02C93A299D20}" type="pres">
      <dgm:prSet presAssocID="{838F2209-1C24-42FA-BE00-A4E1520E6955}" presName="compositeShape" presStyleCnt="0">
        <dgm:presLayoutVars>
          <dgm:dir/>
          <dgm:resizeHandles/>
        </dgm:presLayoutVars>
      </dgm:prSet>
      <dgm:spPr/>
    </dgm:pt>
    <dgm:pt modelId="{5CAA5D65-8307-4931-852C-89C009C256B0}" type="pres">
      <dgm:prSet presAssocID="{838F2209-1C24-42FA-BE00-A4E1520E6955}" presName="pyramid" presStyleLbl="node1" presStyleIdx="0" presStyleCnt="1" custScaleX="137023"/>
      <dgm:spPr/>
    </dgm:pt>
    <dgm:pt modelId="{65B77083-28AE-4C55-9E71-9A40F61C604D}" type="pres">
      <dgm:prSet presAssocID="{838F2209-1C24-42FA-BE00-A4E1520E6955}" presName="theList" presStyleCnt="0"/>
      <dgm:spPr/>
    </dgm:pt>
    <dgm:pt modelId="{800F7151-3D19-47F1-AC97-E525EF511411}" type="pres">
      <dgm:prSet presAssocID="{B04ACE12-DD45-4345-9E84-222FC6E6F9F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A360098-19D2-4F88-9F14-D4282CAEBF70}" type="pres">
      <dgm:prSet presAssocID="{B04ACE12-DD45-4345-9E84-222FC6E6F9FB}" presName="aSpace" presStyleCnt="0"/>
      <dgm:spPr/>
    </dgm:pt>
    <dgm:pt modelId="{EA65AE4B-E31D-4C5B-9AA8-E2FE067EC9FA}" type="pres">
      <dgm:prSet presAssocID="{46EE3694-BDF8-4C00-8287-2B4DEA3E13D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1C22848-1E3E-47D9-85C1-27452E77E12B}" type="pres">
      <dgm:prSet presAssocID="{46EE3694-BDF8-4C00-8287-2B4DEA3E13D0}" presName="aSpace" presStyleCnt="0"/>
      <dgm:spPr/>
    </dgm:pt>
    <dgm:pt modelId="{4430031E-52EE-4F48-9F39-7ACEDF22F8EF}" type="pres">
      <dgm:prSet presAssocID="{11286907-F7EB-4B20-86FE-D2F3BDEB6594}" presName="aNode" presStyleLbl="fgAcc1" presStyleIdx="2" presStyleCnt="3" custScaleX="1010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871CB77-CA48-4F00-8CE2-FEB2C269E39C}" type="pres">
      <dgm:prSet presAssocID="{11286907-F7EB-4B20-86FE-D2F3BDEB6594}" presName="aSpace" presStyleCnt="0"/>
      <dgm:spPr/>
    </dgm:pt>
  </dgm:ptLst>
  <dgm:cxnLst>
    <dgm:cxn modelId="{A96E4E93-A034-4FEE-BD54-7421419F1796}" srcId="{838F2209-1C24-42FA-BE00-A4E1520E6955}" destId="{B04ACE12-DD45-4345-9E84-222FC6E6F9FB}" srcOrd="0" destOrd="0" parTransId="{1C1AFCD7-7B65-4066-8D2F-820A43D8FA96}" sibTransId="{87EDF252-3920-4B7C-A1EB-F900D8FB5340}"/>
    <dgm:cxn modelId="{96F6CE92-8917-4BC2-97BD-B06B4EBE7F8D}" srcId="{838F2209-1C24-42FA-BE00-A4E1520E6955}" destId="{46EE3694-BDF8-4C00-8287-2B4DEA3E13D0}" srcOrd="1" destOrd="0" parTransId="{830514D9-7B97-4551-8428-EBFAE4F20595}" sibTransId="{21F53705-143C-4900-BD60-479C18C4A288}"/>
    <dgm:cxn modelId="{EBF0EF29-ACAF-4468-9DC2-5CE5E5C35632}" type="presOf" srcId="{11286907-F7EB-4B20-86FE-D2F3BDEB6594}" destId="{4430031E-52EE-4F48-9F39-7ACEDF22F8EF}" srcOrd="0" destOrd="0" presId="urn:microsoft.com/office/officeart/2005/8/layout/pyramid2"/>
    <dgm:cxn modelId="{7C88727F-7B4B-4618-9B19-2830DA8EAE6C}" type="presOf" srcId="{46EE3694-BDF8-4C00-8287-2B4DEA3E13D0}" destId="{EA65AE4B-E31D-4C5B-9AA8-E2FE067EC9FA}" srcOrd="0" destOrd="0" presId="urn:microsoft.com/office/officeart/2005/8/layout/pyramid2"/>
    <dgm:cxn modelId="{3588BAAA-6760-42FA-8669-8027CF4514DB}" type="presOf" srcId="{838F2209-1C24-42FA-BE00-A4E1520E6955}" destId="{55079AE3-6302-4F31-9B48-02C93A299D20}" srcOrd="0" destOrd="0" presId="urn:microsoft.com/office/officeart/2005/8/layout/pyramid2"/>
    <dgm:cxn modelId="{0E4C2706-F2E2-464A-B659-DB9CD440FF6D}" srcId="{838F2209-1C24-42FA-BE00-A4E1520E6955}" destId="{11286907-F7EB-4B20-86FE-D2F3BDEB6594}" srcOrd="2" destOrd="0" parTransId="{750B51CD-0A2B-4C7D-870F-9CA9D911F56A}" sibTransId="{EE105677-83C2-49D2-BFFB-2E47D3DA2B78}"/>
    <dgm:cxn modelId="{0234821E-7E50-431C-8E2E-E8C5E2FED2D4}" type="presOf" srcId="{B04ACE12-DD45-4345-9E84-222FC6E6F9FB}" destId="{800F7151-3D19-47F1-AC97-E525EF511411}" srcOrd="0" destOrd="0" presId="urn:microsoft.com/office/officeart/2005/8/layout/pyramid2"/>
    <dgm:cxn modelId="{55D8EC2E-3F64-4D81-A620-25C1A14430F9}" type="presParOf" srcId="{55079AE3-6302-4F31-9B48-02C93A299D20}" destId="{5CAA5D65-8307-4931-852C-89C009C256B0}" srcOrd="0" destOrd="0" presId="urn:microsoft.com/office/officeart/2005/8/layout/pyramid2"/>
    <dgm:cxn modelId="{4B59D067-7A3C-4233-AA1B-E29FCACB6521}" type="presParOf" srcId="{55079AE3-6302-4F31-9B48-02C93A299D20}" destId="{65B77083-28AE-4C55-9E71-9A40F61C604D}" srcOrd="1" destOrd="0" presId="urn:microsoft.com/office/officeart/2005/8/layout/pyramid2"/>
    <dgm:cxn modelId="{36498E1B-A7B8-4D80-B620-45B4036EE3F3}" type="presParOf" srcId="{65B77083-28AE-4C55-9E71-9A40F61C604D}" destId="{800F7151-3D19-47F1-AC97-E525EF511411}" srcOrd="0" destOrd="0" presId="urn:microsoft.com/office/officeart/2005/8/layout/pyramid2"/>
    <dgm:cxn modelId="{9242DF1A-C09F-4029-A736-2F8FB2198CFC}" type="presParOf" srcId="{65B77083-28AE-4C55-9E71-9A40F61C604D}" destId="{8A360098-19D2-4F88-9F14-D4282CAEBF70}" srcOrd="1" destOrd="0" presId="urn:microsoft.com/office/officeart/2005/8/layout/pyramid2"/>
    <dgm:cxn modelId="{62166B41-371F-4C97-9B69-D37D411DB3EE}" type="presParOf" srcId="{65B77083-28AE-4C55-9E71-9A40F61C604D}" destId="{EA65AE4B-E31D-4C5B-9AA8-E2FE067EC9FA}" srcOrd="2" destOrd="0" presId="urn:microsoft.com/office/officeart/2005/8/layout/pyramid2"/>
    <dgm:cxn modelId="{0D364AAE-4992-4D9D-89A5-DECF37EFB739}" type="presParOf" srcId="{65B77083-28AE-4C55-9E71-9A40F61C604D}" destId="{F1C22848-1E3E-47D9-85C1-27452E77E12B}" srcOrd="3" destOrd="0" presId="urn:microsoft.com/office/officeart/2005/8/layout/pyramid2"/>
    <dgm:cxn modelId="{4E56FAB2-E046-4539-A66C-03662884DAEE}" type="presParOf" srcId="{65B77083-28AE-4C55-9E71-9A40F61C604D}" destId="{4430031E-52EE-4F48-9F39-7ACEDF22F8EF}" srcOrd="4" destOrd="0" presId="urn:microsoft.com/office/officeart/2005/8/layout/pyramid2"/>
    <dgm:cxn modelId="{2237055C-D1BE-43D2-A78F-E2458B4451F1}" type="presParOf" srcId="{65B77083-28AE-4C55-9E71-9A40F61C604D}" destId="{2871CB77-CA48-4F00-8CE2-FEB2C269E39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8F2209-1C24-42FA-BE00-A4E1520E695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04ACE12-DD45-4345-9E84-222FC6E6F9FB}">
      <dgm:prSet phldrT="[Tekst]" custT="1"/>
      <dgm:spPr/>
      <dgm:t>
        <a:bodyPr/>
        <a:lstStyle/>
        <a:p>
          <a:r>
            <a:rPr lang="nb-NO" sz="2200" dirty="0" smtClean="0"/>
            <a:t>- Språkløyper</a:t>
          </a:r>
        </a:p>
        <a:p>
          <a:r>
            <a:rPr lang="nb-NO" sz="2200" dirty="0" smtClean="0"/>
            <a:t>- Leseglede på timeplanen</a:t>
          </a:r>
        </a:p>
        <a:p>
          <a:r>
            <a:rPr lang="nb-NO" sz="4000" b="1" dirty="0" smtClean="0"/>
            <a:t>- Leselyst på boks!</a:t>
          </a:r>
          <a:endParaRPr lang="nb-NO" sz="4000" b="1" dirty="0"/>
        </a:p>
      </dgm:t>
    </dgm:pt>
    <dgm:pt modelId="{1C1AFCD7-7B65-4066-8D2F-820A43D8FA96}" type="parTrans" cxnId="{A96E4E93-A034-4FEE-BD54-7421419F1796}">
      <dgm:prSet/>
      <dgm:spPr/>
      <dgm:t>
        <a:bodyPr/>
        <a:lstStyle/>
        <a:p>
          <a:endParaRPr lang="nb-NO"/>
        </a:p>
      </dgm:t>
    </dgm:pt>
    <dgm:pt modelId="{87EDF252-3920-4B7C-A1EB-F900D8FB5340}" type="sibTrans" cxnId="{A96E4E93-A034-4FEE-BD54-7421419F1796}">
      <dgm:prSet/>
      <dgm:spPr/>
      <dgm:t>
        <a:bodyPr/>
        <a:lstStyle/>
        <a:p>
          <a:endParaRPr lang="nb-NO"/>
        </a:p>
      </dgm:t>
    </dgm:pt>
    <dgm:pt modelId="{46EE3694-BDF8-4C00-8287-2B4DEA3E13D0}">
      <dgm:prSet phldrT="[Tekst]" custT="1"/>
      <dgm:spPr/>
      <dgm:t>
        <a:bodyPr/>
        <a:lstStyle/>
        <a:p>
          <a:r>
            <a:rPr lang="nb-NO" sz="2200" dirty="0" smtClean="0"/>
            <a:t>- Skolebibliotek i «verdensklasse»</a:t>
          </a:r>
        </a:p>
        <a:p>
          <a:r>
            <a:rPr lang="nb-NO" sz="2200" dirty="0" smtClean="0"/>
            <a:t>- Folkebiblioteket, foreldre og barnehager som viktige samarbeidspartner</a:t>
          </a:r>
          <a:endParaRPr lang="nb-NO" sz="2200" dirty="0"/>
        </a:p>
      </dgm:t>
    </dgm:pt>
    <dgm:pt modelId="{830514D9-7B97-4551-8428-EBFAE4F20595}" type="parTrans" cxnId="{96F6CE92-8917-4BC2-97BD-B06B4EBE7F8D}">
      <dgm:prSet/>
      <dgm:spPr/>
      <dgm:t>
        <a:bodyPr/>
        <a:lstStyle/>
        <a:p>
          <a:endParaRPr lang="nb-NO"/>
        </a:p>
      </dgm:t>
    </dgm:pt>
    <dgm:pt modelId="{21F53705-143C-4900-BD60-479C18C4A288}" type="sibTrans" cxnId="{96F6CE92-8917-4BC2-97BD-B06B4EBE7F8D}">
      <dgm:prSet/>
      <dgm:spPr/>
      <dgm:t>
        <a:bodyPr/>
        <a:lstStyle/>
        <a:p>
          <a:endParaRPr lang="nb-NO"/>
        </a:p>
      </dgm:t>
    </dgm:pt>
    <dgm:pt modelId="{11286907-F7EB-4B20-86FE-D2F3BDEB6594}">
      <dgm:prSet phldrT="[Tekst]" custT="1"/>
      <dgm:spPr/>
      <dgm:t>
        <a:bodyPr/>
        <a:lstStyle/>
        <a:p>
          <a:r>
            <a:rPr lang="nb-NO" sz="2200" dirty="0" smtClean="0"/>
            <a:t>- Lesetid hver dag</a:t>
          </a:r>
        </a:p>
        <a:p>
          <a:r>
            <a:rPr lang="nb-NO" sz="2200" dirty="0" smtClean="0"/>
            <a:t>- Bibliotek hver uke</a:t>
          </a:r>
        </a:p>
        <a:p>
          <a:r>
            <a:rPr lang="nb-NO" sz="2200" dirty="0" smtClean="0"/>
            <a:t>- Bokpresentasjon hver måned</a:t>
          </a:r>
        </a:p>
        <a:p>
          <a:r>
            <a:rPr lang="nb-NO" sz="2200" dirty="0" smtClean="0"/>
            <a:t>- Leseprosjekt hvert halvår</a:t>
          </a:r>
          <a:endParaRPr lang="nb-NO" sz="2200" dirty="0"/>
        </a:p>
      </dgm:t>
    </dgm:pt>
    <dgm:pt modelId="{750B51CD-0A2B-4C7D-870F-9CA9D911F56A}" type="parTrans" cxnId="{0E4C2706-F2E2-464A-B659-DB9CD440FF6D}">
      <dgm:prSet/>
      <dgm:spPr/>
      <dgm:t>
        <a:bodyPr/>
        <a:lstStyle/>
        <a:p>
          <a:endParaRPr lang="nb-NO"/>
        </a:p>
      </dgm:t>
    </dgm:pt>
    <dgm:pt modelId="{EE105677-83C2-49D2-BFFB-2E47D3DA2B78}" type="sibTrans" cxnId="{0E4C2706-F2E2-464A-B659-DB9CD440FF6D}">
      <dgm:prSet/>
      <dgm:spPr/>
      <dgm:t>
        <a:bodyPr/>
        <a:lstStyle/>
        <a:p>
          <a:endParaRPr lang="nb-NO"/>
        </a:p>
      </dgm:t>
    </dgm:pt>
    <dgm:pt modelId="{55079AE3-6302-4F31-9B48-02C93A299D20}" type="pres">
      <dgm:prSet presAssocID="{838F2209-1C24-42FA-BE00-A4E1520E6955}" presName="compositeShape" presStyleCnt="0">
        <dgm:presLayoutVars>
          <dgm:dir/>
          <dgm:resizeHandles/>
        </dgm:presLayoutVars>
      </dgm:prSet>
      <dgm:spPr/>
    </dgm:pt>
    <dgm:pt modelId="{5CAA5D65-8307-4931-852C-89C009C256B0}" type="pres">
      <dgm:prSet presAssocID="{838F2209-1C24-42FA-BE00-A4E1520E6955}" presName="pyramid" presStyleLbl="node1" presStyleIdx="0" presStyleCnt="1" custScaleX="137023"/>
      <dgm:spPr/>
    </dgm:pt>
    <dgm:pt modelId="{65B77083-28AE-4C55-9E71-9A40F61C604D}" type="pres">
      <dgm:prSet presAssocID="{838F2209-1C24-42FA-BE00-A4E1520E6955}" presName="theList" presStyleCnt="0"/>
      <dgm:spPr/>
    </dgm:pt>
    <dgm:pt modelId="{800F7151-3D19-47F1-AC97-E525EF511411}" type="pres">
      <dgm:prSet presAssocID="{B04ACE12-DD45-4345-9E84-222FC6E6F9F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A360098-19D2-4F88-9F14-D4282CAEBF70}" type="pres">
      <dgm:prSet presAssocID="{B04ACE12-DD45-4345-9E84-222FC6E6F9FB}" presName="aSpace" presStyleCnt="0"/>
      <dgm:spPr/>
    </dgm:pt>
    <dgm:pt modelId="{EA65AE4B-E31D-4C5B-9AA8-E2FE067EC9FA}" type="pres">
      <dgm:prSet presAssocID="{46EE3694-BDF8-4C00-8287-2B4DEA3E13D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1C22848-1E3E-47D9-85C1-27452E77E12B}" type="pres">
      <dgm:prSet presAssocID="{46EE3694-BDF8-4C00-8287-2B4DEA3E13D0}" presName="aSpace" presStyleCnt="0"/>
      <dgm:spPr/>
    </dgm:pt>
    <dgm:pt modelId="{4430031E-52EE-4F48-9F39-7ACEDF22F8EF}" type="pres">
      <dgm:prSet presAssocID="{11286907-F7EB-4B20-86FE-D2F3BDEB6594}" presName="aNode" presStyleLbl="fgAcc1" presStyleIdx="2" presStyleCnt="3" custScaleX="10105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871CB77-CA48-4F00-8CE2-FEB2C269E39C}" type="pres">
      <dgm:prSet presAssocID="{11286907-F7EB-4B20-86FE-D2F3BDEB6594}" presName="aSpace" presStyleCnt="0"/>
      <dgm:spPr/>
    </dgm:pt>
  </dgm:ptLst>
  <dgm:cxnLst>
    <dgm:cxn modelId="{A96E4E93-A034-4FEE-BD54-7421419F1796}" srcId="{838F2209-1C24-42FA-BE00-A4E1520E6955}" destId="{B04ACE12-DD45-4345-9E84-222FC6E6F9FB}" srcOrd="0" destOrd="0" parTransId="{1C1AFCD7-7B65-4066-8D2F-820A43D8FA96}" sibTransId="{87EDF252-3920-4B7C-A1EB-F900D8FB5340}"/>
    <dgm:cxn modelId="{96F6CE92-8917-4BC2-97BD-B06B4EBE7F8D}" srcId="{838F2209-1C24-42FA-BE00-A4E1520E6955}" destId="{46EE3694-BDF8-4C00-8287-2B4DEA3E13D0}" srcOrd="1" destOrd="0" parTransId="{830514D9-7B97-4551-8428-EBFAE4F20595}" sibTransId="{21F53705-143C-4900-BD60-479C18C4A288}"/>
    <dgm:cxn modelId="{EBF0EF29-ACAF-4468-9DC2-5CE5E5C35632}" type="presOf" srcId="{11286907-F7EB-4B20-86FE-D2F3BDEB6594}" destId="{4430031E-52EE-4F48-9F39-7ACEDF22F8EF}" srcOrd="0" destOrd="0" presId="urn:microsoft.com/office/officeart/2005/8/layout/pyramid2"/>
    <dgm:cxn modelId="{7C88727F-7B4B-4618-9B19-2830DA8EAE6C}" type="presOf" srcId="{46EE3694-BDF8-4C00-8287-2B4DEA3E13D0}" destId="{EA65AE4B-E31D-4C5B-9AA8-E2FE067EC9FA}" srcOrd="0" destOrd="0" presId="urn:microsoft.com/office/officeart/2005/8/layout/pyramid2"/>
    <dgm:cxn modelId="{3588BAAA-6760-42FA-8669-8027CF4514DB}" type="presOf" srcId="{838F2209-1C24-42FA-BE00-A4E1520E6955}" destId="{55079AE3-6302-4F31-9B48-02C93A299D20}" srcOrd="0" destOrd="0" presId="urn:microsoft.com/office/officeart/2005/8/layout/pyramid2"/>
    <dgm:cxn modelId="{0E4C2706-F2E2-464A-B659-DB9CD440FF6D}" srcId="{838F2209-1C24-42FA-BE00-A4E1520E6955}" destId="{11286907-F7EB-4B20-86FE-D2F3BDEB6594}" srcOrd="2" destOrd="0" parTransId="{750B51CD-0A2B-4C7D-870F-9CA9D911F56A}" sibTransId="{EE105677-83C2-49D2-BFFB-2E47D3DA2B78}"/>
    <dgm:cxn modelId="{0234821E-7E50-431C-8E2E-E8C5E2FED2D4}" type="presOf" srcId="{B04ACE12-DD45-4345-9E84-222FC6E6F9FB}" destId="{800F7151-3D19-47F1-AC97-E525EF511411}" srcOrd="0" destOrd="0" presId="urn:microsoft.com/office/officeart/2005/8/layout/pyramid2"/>
    <dgm:cxn modelId="{55D8EC2E-3F64-4D81-A620-25C1A14430F9}" type="presParOf" srcId="{55079AE3-6302-4F31-9B48-02C93A299D20}" destId="{5CAA5D65-8307-4931-852C-89C009C256B0}" srcOrd="0" destOrd="0" presId="urn:microsoft.com/office/officeart/2005/8/layout/pyramid2"/>
    <dgm:cxn modelId="{4B59D067-7A3C-4233-AA1B-E29FCACB6521}" type="presParOf" srcId="{55079AE3-6302-4F31-9B48-02C93A299D20}" destId="{65B77083-28AE-4C55-9E71-9A40F61C604D}" srcOrd="1" destOrd="0" presId="urn:microsoft.com/office/officeart/2005/8/layout/pyramid2"/>
    <dgm:cxn modelId="{36498E1B-A7B8-4D80-B620-45B4036EE3F3}" type="presParOf" srcId="{65B77083-28AE-4C55-9E71-9A40F61C604D}" destId="{800F7151-3D19-47F1-AC97-E525EF511411}" srcOrd="0" destOrd="0" presId="urn:microsoft.com/office/officeart/2005/8/layout/pyramid2"/>
    <dgm:cxn modelId="{9242DF1A-C09F-4029-A736-2F8FB2198CFC}" type="presParOf" srcId="{65B77083-28AE-4C55-9E71-9A40F61C604D}" destId="{8A360098-19D2-4F88-9F14-D4282CAEBF70}" srcOrd="1" destOrd="0" presId="urn:microsoft.com/office/officeart/2005/8/layout/pyramid2"/>
    <dgm:cxn modelId="{62166B41-371F-4C97-9B69-D37D411DB3EE}" type="presParOf" srcId="{65B77083-28AE-4C55-9E71-9A40F61C604D}" destId="{EA65AE4B-E31D-4C5B-9AA8-E2FE067EC9FA}" srcOrd="2" destOrd="0" presId="urn:microsoft.com/office/officeart/2005/8/layout/pyramid2"/>
    <dgm:cxn modelId="{0D364AAE-4992-4D9D-89A5-DECF37EFB739}" type="presParOf" srcId="{65B77083-28AE-4C55-9E71-9A40F61C604D}" destId="{F1C22848-1E3E-47D9-85C1-27452E77E12B}" srcOrd="3" destOrd="0" presId="urn:microsoft.com/office/officeart/2005/8/layout/pyramid2"/>
    <dgm:cxn modelId="{4E56FAB2-E046-4539-A66C-03662884DAEE}" type="presParOf" srcId="{65B77083-28AE-4C55-9E71-9A40F61C604D}" destId="{4430031E-52EE-4F48-9F39-7ACEDF22F8EF}" srcOrd="4" destOrd="0" presId="urn:microsoft.com/office/officeart/2005/8/layout/pyramid2"/>
    <dgm:cxn modelId="{2237055C-D1BE-43D2-A78F-E2458B4451F1}" type="presParOf" srcId="{65B77083-28AE-4C55-9E71-9A40F61C604D}" destId="{2871CB77-CA48-4F00-8CE2-FEB2C269E39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A5D65-8307-4931-852C-89C009C256B0}">
      <dsp:nvSpPr>
        <dsp:cNvPr id="0" name=""/>
        <dsp:cNvSpPr/>
      </dsp:nvSpPr>
      <dsp:spPr>
        <a:xfrm>
          <a:off x="442786" y="0"/>
          <a:ext cx="9131262" cy="666403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F7151-3D19-47F1-AC97-E525EF511411}">
      <dsp:nvSpPr>
        <dsp:cNvPr id="0" name=""/>
        <dsp:cNvSpPr/>
      </dsp:nvSpPr>
      <dsp:spPr>
        <a:xfrm>
          <a:off x="5008417" y="669982"/>
          <a:ext cx="4331623" cy="15775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- Språkløyper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- Leseglede på timeplanen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- Leselyst på boks!</a:t>
          </a:r>
          <a:endParaRPr lang="nb-NO" sz="2200" kern="1200" dirty="0"/>
        </a:p>
      </dsp:txBody>
      <dsp:txXfrm>
        <a:off x="5085424" y="746989"/>
        <a:ext cx="4177609" cy="1423488"/>
      </dsp:txXfrm>
    </dsp:sp>
    <dsp:sp modelId="{EA65AE4B-E31D-4C5B-9AA8-E2FE067EC9FA}">
      <dsp:nvSpPr>
        <dsp:cNvPr id="0" name=""/>
        <dsp:cNvSpPr/>
      </dsp:nvSpPr>
      <dsp:spPr>
        <a:xfrm>
          <a:off x="5008417" y="2444672"/>
          <a:ext cx="4331623" cy="15775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- Skolebibliotek i «verdensklasse»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- Folkebiblioteket, foreldre og barnehager som viktige samarbeidspartner</a:t>
          </a:r>
          <a:endParaRPr lang="nb-NO" sz="2200" kern="1200" dirty="0"/>
        </a:p>
      </dsp:txBody>
      <dsp:txXfrm>
        <a:off x="5085424" y="2521679"/>
        <a:ext cx="4177609" cy="1423488"/>
      </dsp:txXfrm>
    </dsp:sp>
    <dsp:sp modelId="{4430031E-52EE-4F48-9F39-7ACEDF22F8EF}">
      <dsp:nvSpPr>
        <dsp:cNvPr id="0" name=""/>
        <dsp:cNvSpPr/>
      </dsp:nvSpPr>
      <dsp:spPr>
        <a:xfrm>
          <a:off x="4985524" y="4219363"/>
          <a:ext cx="4377408" cy="15775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- Lesetid hver dag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- Bibliotek hver uke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- Bokpresentasjon hver måned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- Leseprosjekt hvert halvår</a:t>
          </a:r>
          <a:endParaRPr lang="nb-NO" sz="2200" kern="1200" dirty="0"/>
        </a:p>
      </dsp:txBody>
      <dsp:txXfrm>
        <a:off x="5062531" y="4296370"/>
        <a:ext cx="4223394" cy="1423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A5D65-8307-4931-852C-89C009C256B0}">
      <dsp:nvSpPr>
        <dsp:cNvPr id="0" name=""/>
        <dsp:cNvSpPr/>
      </dsp:nvSpPr>
      <dsp:spPr>
        <a:xfrm>
          <a:off x="442786" y="0"/>
          <a:ext cx="9131262" cy="666403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F7151-3D19-47F1-AC97-E525EF511411}">
      <dsp:nvSpPr>
        <dsp:cNvPr id="0" name=""/>
        <dsp:cNvSpPr/>
      </dsp:nvSpPr>
      <dsp:spPr>
        <a:xfrm>
          <a:off x="5008417" y="669982"/>
          <a:ext cx="4331623" cy="15775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- Språkløyper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- Leseglede på timeplanen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000" b="1" kern="1200" dirty="0" smtClean="0"/>
            <a:t>- Leselyst på boks!</a:t>
          </a:r>
          <a:endParaRPr lang="nb-NO" sz="4000" b="1" kern="1200" dirty="0"/>
        </a:p>
      </dsp:txBody>
      <dsp:txXfrm>
        <a:off x="5085424" y="746989"/>
        <a:ext cx="4177609" cy="1423488"/>
      </dsp:txXfrm>
    </dsp:sp>
    <dsp:sp modelId="{EA65AE4B-E31D-4C5B-9AA8-E2FE067EC9FA}">
      <dsp:nvSpPr>
        <dsp:cNvPr id="0" name=""/>
        <dsp:cNvSpPr/>
      </dsp:nvSpPr>
      <dsp:spPr>
        <a:xfrm>
          <a:off x="5008417" y="2444672"/>
          <a:ext cx="4331623" cy="15775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- Skolebibliotek i «verdensklasse»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- Folkebiblioteket, foreldre og barnehager som viktige samarbeidspartner</a:t>
          </a:r>
          <a:endParaRPr lang="nb-NO" sz="2200" kern="1200" dirty="0"/>
        </a:p>
      </dsp:txBody>
      <dsp:txXfrm>
        <a:off x="5085424" y="2521679"/>
        <a:ext cx="4177609" cy="1423488"/>
      </dsp:txXfrm>
    </dsp:sp>
    <dsp:sp modelId="{4430031E-52EE-4F48-9F39-7ACEDF22F8EF}">
      <dsp:nvSpPr>
        <dsp:cNvPr id="0" name=""/>
        <dsp:cNvSpPr/>
      </dsp:nvSpPr>
      <dsp:spPr>
        <a:xfrm>
          <a:off x="4985524" y="4219363"/>
          <a:ext cx="4377408" cy="15775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- Lesetid hver dag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- Bibliotek hver uke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- Bokpresentasjon hver måned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- Leseprosjekt hvert halvår</a:t>
          </a:r>
          <a:endParaRPr lang="nb-NO" sz="2200" kern="1200" dirty="0"/>
        </a:p>
      </dsp:txBody>
      <dsp:txXfrm>
        <a:off x="5062531" y="4296370"/>
        <a:ext cx="4223394" cy="1423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31713-CB5C-4D48-81BF-F4E819D12927}" type="datetimeFigureOut">
              <a:rPr lang="nb-NO" smtClean="0"/>
              <a:t>10.09.2019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F9E3B-AAA9-49A6-8202-EB50E84268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75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Leseglede</a:t>
            </a:r>
            <a:r>
              <a:rPr lang="nb-NO" baseline="0" dirty="0"/>
              <a:t> skal, </a:t>
            </a:r>
            <a:r>
              <a:rPr lang="nb-NO" dirty="0"/>
              <a:t> som Even har sagt, gjennomsyre vår satsing på lesing. Det er ett av våre to lesehjerter.</a:t>
            </a:r>
          </a:p>
          <a:p>
            <a:r>
              <a:rPr lang="nb-NO" dirty="0"/>
              <a:t>Hvordan arbeider vi for å øke sannsynligheten</a:t>
            </a:r>
            <a:r>
              <a:rPr lang="nb-NO" baseline="0" dirty="0"/>
              <a:t> for å gi elevene våre lyst til å lese?</a:t>
            </a:r>
            <a:r>
              <a:rPr lang="nb-NO" dirty="0"/>
              <a:t> </a:t>
            </a:r>
          </a:p>
          <a:p>
            <a:r>
              <a:rPr lang="nb-NO" dirty="0"/>
              <a:t>Gå igjennom punkt for punkt.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4FD12-54E8-4620-B0EC-9317E089E39C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863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4878476-6885-468A-BE8A-6AAB0B1EF7E8}" type="datetimeFigureOut">
              <a:rPr lang="nb-NO" smtClean="0"/>
              <a:t>10.09.2019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4C11-2B56-419D-819E-9FA7B25032F3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26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8476-6885-468A-BE8A-6AAB0B1EF7E8}" type="datetimeFigureOut">
              <a:rPr lang="nb-NO" smtClean="0"/>
              <a:t>10.09.2019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4C11-2B56-419D-819E-9FA7B25032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81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8476-6885-468A-BE8A-6AAB0B1EF7E8}" type="datetimeFigureOut">
              <a:rPr lang="nb-NO" smtClean="0"/>
              <a:t>10.09.2019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4C11-2B56-419D-819E-9FA7B25032F3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59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8476-6885-468A-BE8A-6AAB0B1EF7E8}" type="datetimeFigureOut">
              <a:rPr lang="nb-NO" smtClean="0"/>
              <a:t>10.09.2019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4C11-2B56-419D-819E-9FA7B25032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761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8476-6885-468A-BE8A-6AAB0B1EF7E8}" type="datetimeFigureOut">
              <a:rPr lang="nb-NO" smtClean="0"/>
              <a:t>10.09.2019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4C11-2B56-419D-819E-9FA7B25032F3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32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8476-6885-468A-BE8A-6AAB0B1EF7E8}" type="datetimeFigureOut">
              <a:rPr lang="nb-NO" smtClean="0"/>
              <a:t>10.09.2019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4C11-2B56-419D-819E-9FA7B25032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780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8476-6885-468A-BE8A-6AAB0B1EF7E8}" type="datetimeFigureOut">
              <a:rPr lang="nb-NO" smtClean="0"/>
              <a:t>10.09.2019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4C11-2B56-419D-819E-9FA7B25032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726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8476-6885-468A-BE8A-6AAB0B1EF7E8}" type="datetimeFigureOut">
              <a:rPr lang="nb-NO" smtClean="0"/>
              <a:t>10.09.2019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4C11-2B56-419D-819E-9FA7B25032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943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8476-6885-468A-BE8A-6AAB0B1EF7E8}" type="datetimeFigureOut">
              <a:rPr lang="nb-NO" smtClean="0"/>
              <a:t>10.09.2019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4C11-2B56-419D-819E-9FA7B25032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992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8476-6885-468A-BE8A-6AAB0B1EF7E8}" type="datetimeFigureOut">
              <a:rPr lang="nb-NO" smtClean="0"/>
              <a:t>10.09.2019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4C11-2B56-419D-819E-9FA7B25032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182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8476-6885-468A-BE8A-6AAB0B1EF7E8}" type="datetimeFigureOut">
              <a:rPr lang="nb-NO" smtClean="0"/>
              <a:t>10.09.2019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4C11-2B56-419D-819E-9FA7B25032F3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52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4878476-6885-468A-BE8A-6AAB0B1EF7E8}" type="datetimeFigureOut">
              <a:rPr lang="nb-NO" smtClean="0"/>
              <a:t>10.09.2019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F74C11-2B56-419D-819E-9FA7B25032F3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06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52845" y="4960137"/>
            <a:ext cx="5829300" cy="1463040"/>
          </a:xfrm>
        </p:spPr>
        <p:txBody>
          <a:bodyPr>
            <a:noAutofit/>
          </a:bodyPr>
          <a:lstStyle/>
          <a:p>
            <a:pPr algn="l"/>
            <a:r>
              <a:rPr lang="nb-NO" sz="7200" dirty="0"/>
              <a:t>LESELYST PÅ BOKS!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45382" y="5143017"/>
            <a:ext cx="2849469" cy="1097280"/>
          </a:xfrm>
        </p:spPr>
        <p:txBody>
          <a:bodyPr>
            <a:normAutofit fontScale="92500"/>
          </a:bodyPr>
          <a:lstStyle/>
          <a:p>
            <a:r>
              <a:rPr lang="nb-NO" sz="1900" b="1" dirty="0" smtClean="0"/>
              <a:t>TVERRFAGLIG SAMARBEID</a:t>
            </a:r>
            <a:endParaRPr lang="nb-NO" sz="1900" b="1" dirty="0"/>
          </a:p>
          <a:p>
            <a:r>
              <a:rPr lang="nb-NO" sz="2100" b="1" dirty="0"/>
              <a:t>Spangereid skole- og </a:t>
            </a:r>
            <a:r>
              <a:rPr lang="nb-NO" sz="2100" b="1" dirty="0" smtClean="0"/>
              <a:t>folkebibliotek &amp; lærere</a:t>
            </a:r>
            <a:endParaRPr lang="nb-NO" sz="2100" b="1" dirty="0"/>
          </a:p>
        </p:txBody>
      </p:sp>
      <p:pic>
        <p:nvPicPr>
          <p:cNvPr id="5" name="Bilde 4" descr="Fortellerstrategier og leserhenvendelser i nordisk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428" cy="4592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4" b="8859"/>
          <a:stretch/>
        </p:blipFill>
        <p:spPr>
          <a:xfrm>
            <a:off x="3319428" y="0"/>
            <a:ext cx="5875423" cy="4592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62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TVERRFAGLIG SAMARBEID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r="19107"/>
          <a:stretch/>
        </p:blipFill>
        <p:spPr>
          <a:xfrm>
            <a:off x="5568287" y="68722"/>
            <a:ext cx="3425588" cy="3724588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0747" y="1931016"/>
            <a:ext cx="7524751" cy="481097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800" dirty="0" smtClean="0"/>
              <a:t> Folkebiblioteket</a:t>
            </a:r>
          </a:p>
          <a:p>
            <a:pPr lvl="1"/>
            <a:r>
              <a:rPr lang="nb-NO" sz="2000" dirty="0" smtClean="0"/>
              <a:t>lesestund for barnehager, skoleklasser, egne arrangementer</a:t>
            </a:r>
          </a:p>
          <a:p>
            <a:pPr lvl="1"/>
            <a:r>
              <a:rPr lang="nb-NO" sz="2000" dirty="0" smtClean="0"/>
              <a:t>litteraturformidling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 smtClean="0"/>
              <a:t> Skolebiblioteket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000" dirty="0"/>
              <a:t> </a:t>
            </a:r>
            <a:r>
              <a:rPr lang="nb-NO" sz="2000" dirty="0" smtClean="0"/>
              <a:t>bibliotektimen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000" dirty="0"/>
              <a:t> </a:t>
            </a:r>
            <a:r>
              <a:rPr lang="nb-NO" sz="2000" dirty="0" smtClean="0"/>
              <a:t>litteraturformidling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000" dirty="0"/>
              <a:t> </a:t>
            </a:r>
            <a:r>
              <a:rPr lang="nb-NO" sz="2000" dirty="0" smtClean="0"/>
              <a:t>smitte lærere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 smtClean="0"/>
              <a:t> Lærere, spesialpedagoger, leseveiledere,…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000" dirty="0"/>
              <a:t> </a:t>
            </a:r>
            <a:r>
              <a:rPr lang="nb-NO" sz="2000" dirty="0" smtClean="0"/>
              <a:t>tidlig innsats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000" dirty="0" smtClean="0"/>
              <a:t> flerspråklige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000" dirty="0" smtClean="0"/>
              <a:t> klasseromsundervisning: skriving, kunst &amp; håndverk,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000" dirty="0"/>
              <a:t> </a:t>
            </a:r>
            <a:r>
              <a:rPr lang="nb-NO" sz="2000" dirty="0" smtClean="0"/>
              <a:t>leseglede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 lvl="1">
              <a:buFontTx/>
              <a:buChar char="-"/>
            </a:pPr>
            <a:endParaRPr lang="nb-NO" dirty="0"/>
          </a:p>
        </p:txBody>
      </p:sp>
      <p:sp>
        <p:nvSpPr>
          <p:cNvPr id="4" name="AutoShape 2" descr="Bilderesultat for mot samme mÃ¥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95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4132" y="599070"/>
            <a:ext cx="7290054" cy="1499616"/>
          </a:xfrm>
        </p:spPr>
        <p:txBody>
          <a:bodyPr/>
          <a:lstStyle/>
          <a:p>
            <a:r>
              <a:rPr lang="nb-NO" dirty="0" smtClean="0"/>
              <a:t>…en smitte fra barnehagen!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4242" y="2438401"/>
            <a:ext cx="7290055" cy="4023360"/>
          </a:xfrm>
        </p:spPr>
        <p:txBody>
          <a:bodyPr>
            <a:normAutofit lnSpcReduction="10000"/>
          </a:bodyPr>
          <a:lstStyle/>
          <a:p>
            <a:r>
              <a:rPr lang="nb-NO" sz="2800" dirty="0" smtClean="0"/>
              <a:t>Skole- og folkebiblioteket søkte og fikk midler fra Vest-Agder fylkesbibliotek – takk for 20.000,-!!</a:t>
            </a:r>
          </a:p>
          <a:p>
            <a:r>
              <a:rPr lang="nb-NO" sz="2800" u="sng" dirty="0"/>
              <a:t>Målgrupper: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2800" dirty="0"/>
              <a:t>Tidlig innsats – elever som står i fare for å henge etter i lesing, skriving og regning. 1.-4. trinn.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2800" dirty="0" smtClean="0"/>
              <a:t>Flerspråklige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2800" dirty="0" smtClean="0"/>
              <a:t>Tidlig innsats – elever som står i fare for å miste lesegleden 5.-7. trinn</a:t>
            </a:r>
          </a:p>
        </p:txBody>
      </p:sp>
      <p:pic>
        <p:nvPicPr>
          <p:cNvPr id="4" name="Bilde 3" descr="User The Gruffalo - Physics Stack Exchan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243" y="1"/>
            <a:ext cx="257975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4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4132" y="599070"/>
            <a:ext cx="7290054" cy="1499616"/>
          </a:xfrm>
        </p:spPr>
        <p:txBody>
          <a:bodyPr/>
          <a:lstStyle/>
          <a:p>
            <a:r>
              <a:rPr lang="nb-NO" dirty="0" smtClean="0"/>
              <a:t>…en smitte fra barnehagen!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4242" y="2438401"/>
            <a:ext cx="7290055" cy="4023360"/>
          </a:xfrm>
        </p:spPr>
        <p:txBody>
          <a:bodyPr>
            <a:normAutofit lnSpcReduction="10000"/>
          </a:bodyPr>
          <a:lstStyle/>
          <a:p>
            <a:r>
              <a:rPr lang="nb-NO" sz="2800" dirty="0" smtClean="0"/>
              <a:t>Skole- og folkebiblioteket søkte og fikk midler fra Vest-Agder fylkesbibliotek – takk for 20.000,-!!</a:t>
            </a:r>
          </a:p>
          <a:p>
            <a:r>
              <a:rPr lang="nb-NO" sz="2800" u="sng" dirty="0"/>
              <a:t>Målgrupper: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2800" dirty="0"/>
              <a:t>Tidlig innsats – elever som står i fare for å henge etter i lesing, skriving og regning. 1.-4. trinn.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2800" dirty="0" smtClean="0"/>
              <a:t>Flerspråklige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3200" b="1" dirty="0" smtClean="0"/>
              <a:t>Tidlig innsats – elever som står i fare for å miste lesegleden 5.-7. trinn</a:t>
            </a:r>
          </a:p>
        </p:txBody>
      </p:sp>
      <p:pic>
        <p:nvPicPr>
          <p:cNvPr id="4" name="Bilde 3" descr="User The Gruffalo - Physics Stack Exchan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243" y="1"/>
            <a:ext cx="257975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Detektivbyrå </a:t>
            </a:r>
            <a:r>
              <a:rPr lang="nb-NO" b="1" cap="none" dirty="0" smtClean="0"/>
              <a:t>nr. 2</a:t>
            </a:r>
            <a:endParaRPr lang="nb-NO" b="1" cap="none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1056" y="2791970"/>
            <a:ext cx="8672944" cy="483523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3200" dirty="0" smtClean="0"/>
              <a:t> 5 gutter på 7. trinn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3200" dirty="0"/>
              <a:t> </a:t>
            </a:r>
            <a:r>
              <a:rPr lang="nb-NO" sz="3200" dirty="0" smtClean="0"/>
              <a:t>1-2 økter i uka (45 min) i 5-6 uker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3200" dirty="0"/>
              <a:t> </a:t>
            </a:r>
            <a:r>
              <a:rPr lang="nb-NO" sz="3200" dirty="0" smtClean="0"/>
              <a:t>Oppdrag: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800" i="1" dirty="0" smtClean="0"/>
              <a:t> Hva kan være gøy, lurt, lærerikt å gjøre?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800" i="1" dirty="0" smtClean="0"/>
              <a:t> </a:t>
            </a:r>
            <a:r>
              <a:rPr lang="nb-NO" sz="2800" i="1" dirty="0"/>
              <a:t>Hvem kan dette prosjektet passe for</a:t>
            </a:r>
            <a:r>
              <a:rPr lang="nb-NO" sz="2800" i="1" dirty="0" smtClean="0"/>
              <a:t>?</a:t>
            </a:r>
            <a:endParaRPr lang="nb-NO" sz="2800" i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800" i="1" dirty="0"/>
              <a:t> </a:t>
            </a:r>
            <a:r>
              <a:rPr lang="nb-NO" sz="2800" i="1" dirty="0" smtClean="0"/>
              <a:t>Hvordan kan dette presenteres på ei skolesamling?</a:t>
            </a:r>
            <a:endParaRPr lang="nb-NO" sz="2800" i="1" dirty="0"/>
          </a:p>
        </p:txBody>
      </p:sp>
      <p:pic>
        <p:nvPicPr>
          <p:cNvPr id="1026" name="Picture 2" descr="Bilderesultat for mÃ¸rkeman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"/>
            <a:ext cx="32511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perasjon MÃ¸rkema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2" y="2438401"/>
            <a:ext cx="1579417" cy="221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Bli kjent med prosjektet…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8096" y="2247760"/>
            <a:ext cx="5258631" cy="4572000"/>
          </a:xfrm>
        </p:spPr>
        <p:txBody>
          <a:bodyPr>
            <a:normAutofit lnSpcReduction="10000"/>
          </a:bodyPr>
          <a:lstStyle/>
          <a:p>
            <a:r>
              <a:rPr lang="nb-NO" sz="2800" dirty="0" smtClean="0"/>
              <a:t>Elev 1: Bøkene passer for 2.-5. trinn</a:t>
            </a:r>
          </a:p>
          <a:p>
            <a:r>
              <a:rPr lang="nb-NO" sz="2800" dirty="0" smtClean="0"/>
              <a:t>Elev 2: Nei, de er for vanskelig for 2. klassinger. Jeg synes de passer litt for oss også. Litt lette, men litt spennende også.</a:t>
            </a:r>
          </a:p>
          <a:p>
            <a:r>
              <a:rPr lang="nb-NO" sz="2800" dirty="0" smtClean="0"/>
              <a:t>Elev 3: … men vi er ikke for store til å leke med kofferten!</a:t>
            </a:r>
          </a:p>
          <a:p>
            <a:r>
              <a:rPr lang="nb-NO" sz="2800" dirty="0" smtClean="0"/>
              <a:t>Elev 4: Filmen er litt skummel, og den har 9 årsgrense og da må de minst gå i 4. klasse.</a:t>
            </a:r>
          </a:p>
          <a:p>
            <a:r>
              <a:rPr lang="nb-NO" sz="2800" dirty="0" smtClean="0"/>
              <a:t>Elev 5: Spillet er gøy!</a:t>
            </a:r>
            <a:endParaRPr lang="nb-NO" sz="2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1" t="6666" r="27273"/>
          <a:stretch/>
        </p:blipFill>
        <p:spPr>
          <a:xfrm>
            <a:off x="6340703" y="0"/>
            <a:ext cx="2803297" cy="394854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14" y="4533760"/>
            <a:ext cx="3098985" cy="23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Planen videre…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91005" y="2237232"/>
            <a:ext cx="8486740" cy="46207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3200" dirty="0" smtClean="0"/>
              <a:t> fast </a:t>
            </a:r>
            <a:r>
              <a:rPr lang="nb-NO" sz="3200" dirty="0"/>
              <a:t>struktur på øktene: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/>
              <a:t>10 min. Samtale – positivt fokus på lesing og litteratur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/>
              <a:t>20 min. Lesing i fellesskap + detektivarbeid, lek &amp; spill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/>
              <a:t>15 min. Skriving av manus til film/digital </a:t>
            </a:r>
            <a:r>
              <a:rPr lang="nb-NO" sz="2400" dirty="0" smtClean="0"/>
              <a:t>bokpresentasjon (og filming) </a:t>
            </a:r>
            <a:endParaRPr lang="nb-NO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3200" dirty="0"/>
              <a:t> fremføring av film/digital bokpresentasjon for klassen og på skolens månedlige fellessamling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3200" dirty="0"/>
              <a:t> avslutning: se filmen til boka </a:t>
            </a:r>
            <a:r>
              <a:rPr lang="nb-NO" sz="3200" i="1" dirty="0"/>
              <a:t>Operasjon mørkemann</a:t>
            </a:r>
          </a:p>
          <a:p>
            <a:endParaRPr lang="nb-NO" dirty="0"/>
          </a:p>
        </p:txBody>
      </p:sp>
      <p:pic>
        <p:nvPicPr>
          <p:cNvPr id="5" name="Bilde 4" descr="Fortellerstrategier og leserhenvendelser i nordisk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54" y="0"/>
            <a:ext cx="3643745" cy="24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Kan jeg prøve på denne..?</a:t>
            </a:r>
            <a:endParaRPr lang="nb-NO" dirty="0"/>
          </a:p>
        </p:txBody>
      </p:sp>
      <p:pic>
        <p:nvPicPr>
          <p:cNvPr id="1028" name="Picture 4" descr="Enkeby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49" y="1789688"/>
            <a:ext cx="2857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l høyre 4"/>
          <p:cNvSpPr/>
          <p:nvPr/>
        </p:nvSpPr>
        <p:spPr>
          <a:xfrm>
            <a:off x="5391009" y="4009012"/>
            <a:ext cx="665017" cy="831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 descr="DetektivbyrÃ¥ nr. 2: Operasjon MÃ¸rkeman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r="14753"/>
          <a:stretch/>
        </p:blipFill>
        <p:spPr bwMode="auto">
          <a:xfrm>
            <a:off x="110840" y="3504086"/>
            <a:ext cx="5140037" cy="184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4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622966" y="1052105"/>
            <a:ext cx="8742706" cy="639528"/>
          </a:xfrm>
        </p:spPr>
        <p:txBody>
          <a:bodyPr>
            <a:noAutofit/>
          </a:bodyPr>
          <a:lstStyle/>
          <a:p>
            <a:r>
              <a:rPr lang="nb-NO" sz="3200" b="1" dirty="0"/>
              <a:t>10 nøkler for å skape leseglede og lesekultur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6777" y="1826644"/>
            <a:ext cx="7704856" cy="5031356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nb-NO" sz="2400" dirty="0"/>
              <a:t>Dropp alt og les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400" dirty="0"/>
              <a:t>Finn rett bok til rett tid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400" dirty="0"/>
              <a:t>Tilby ny og aktuell litteratur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400" dirty="0"/>
              <a:t>Bad i bøker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400" dirty="0"/>
              <a:t>Frist &amp; smitt med litteraturformidling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400" dirty="0"/>
              <a:t>Vis interesse og gi oppmerksomhet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400" dirty="0"/>
              <a:t>Les selv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400" dirty="0"/>
              <a:t>Vær raus og positiv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400" dirty="0"/>
              <a:t>Skaff deg samarbeidspartnere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400" dirty="0"/>
              <a:t>Ha et ekstra fokus på guttene</a:t>
            </a:r>
          </a:p>
        </p:txBody>
      </p:sp>
      <p:sp>
        <p:nvSpPr>
          <p:cNvPr id="7" name="Bildeforklaring formet som en sky 6"/>
          <p:cNvSpPr/>
          <p:nvPr/>
        </p:nvSpPr>
        <p:spPr>
          <a:xfrm>
            <a:off x="4772503" y="2075892"/>
            <a:ext cx="1458162" cy="1026114"/>
          </a:xfrm>
          <a:prstGeom prst="cloudCallout">
            <a:avLst>
              <a:gd name="adj1" fmla="val -79581"/>
              <a:gd name="adj2" fmla="val 47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latin typeface="Calibri" pitchFamily="34" charset="0"/>
                <a:cs typeface="Calibri" pitchFamily="34" charset="0"/>
              </a:rPr>
              <a:t>Hva er nytt?</a:t>
            </a:r>
          </a:p>
          <a:p>
            <a:pPr algn="ctr"/>
            <a:r>
              <a:rPr lang="nb-NO" sz="1200" dirty="0">
                <a:latin typeface="Calibri" pitchFamily="34" charset="0"/>
                <a:cs typeface="Calibri" pitchFamily="34" charset="0"/>
              </a:rPr>
              <a:t>Hva må vi ha?</a:t>
            </a:r>
          </a:p>
        </p:txBody>
      </p:sp>
      <p:sp>
        <p:nvSpPr>
          <p:cNvPr id="13" name="Bildeforklaring formet som en sky 12"/>
          <p:cNvSpPr/>
          <p:nvPr/>
        </p:nvSpPr>
        <p:spPr>
          <a:xfrm>
            <a:off x="4853920" y="5377111"/>
            <a:ext cx="1458162" cy="1026114"/>
          </a:xfrm>
          <a:prstGeom prst="cloudCallout">
            <a:avLst>
              <a:gd name="adj1" fmla="val -83006"/>
              <a:gd name="adj2" fmla="val -93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latin typeface="Calibri" pitchFamily="34" charset="0"/>
                <a:cs typeface="Calibri" pitchFamily="34" charset="0"/>
              </a:rPr>
              <a:t>Hva leser du for tiden?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79" y="4588254"/>
            <a:ext cx="2693819" cy="202036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80" y="1939745"/>
            <a:ext cx="2693819" cy="20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2580" y="2782586"/>
            <a:ext cx="3603399" cy="3715829"/>
          </a:xfrm>
        </p:spPr>
        <p:txBody>
          <a:bodyPr>
            <a:normAutofit fontScale="90000"/>
          </a:bodyPr>
          <a:lstStyle/>
          <a:p>
            <a:r>
              <a:rPr lang="nb-NO" sz="4000" dirty="0" smtClean="0"/>
              <a:t>Spangereid skole</a:t>
            </a:r>
            <a:br>
              <a:rPr lang="nb-NO" sz="4000" dirty="0" smtClean="0"/>
            </a:br>
            <a:r>
              <a:rPr lang="nb-NO" sz="4000" dirty="0"/>
              <a:t/>
            </a:r>
            <a:br>
              <a:rPr lang="nb-NO" sz="4000" dirty="0"/>
            </a:br>
            <a:r>
              <a:rPr lang="nb-NO" sz="4000" dirty="0" smtClean="0"/>
              <a:t>Lindesnes kommune</a:t>
            </a:r>
            <a:br>
              <a:rPr lang="nb-NO" sz="4000" dirty="0" smtClean="0"/>
            </a:br>
            <a:r>
              <a:rPr lang="nb-NO" sz="4000" dirty="0"/>
              <a:t/>
            </a:r>
            <a:br>
              <a:rPr lang="nb-NO" sz="4000" dirty="0"/>
            </a:br>
            <a:r>
              <a:rPr lang="nb-NO" sz="4000" cap="none" dirty="0"/>
              <a:t>B</a:t>
            </a:r>
            <a:r>
              <a:rPr lang="nb-NO" sz="4000" cap="none" dirty="0" smtClean="0"/>
              <a:t>arneskole, 151 elever</a:t>
            </a:r>
            <a:br>
              <a:rPr lang="nb-NO" sz="4000" cap="none" dirty="0" smtClean="0"/>
            </a:br>
            <a:r>
              <a:rPr lang="nb-NO" sz="4000" cap="none" dirty="0" smtClean="0"/>
              <a:t/>
            </a:r>
            <a:br>
              <a:rPr lang="nb-NO" sz="4000" cap="none" dirty="0" smtClean="0"/>
            </a:br>
            <a:r>
              <a:rPr lang="nb-NO" sz="4000" cap="none" dirty="0" smtClean="0"/>
              <a:t>… </a:t>
            </a:r>
            <a:r>
              <a:rPr lang="nb-NO" sz="4000" cap="none" dirty="0" smtClean="0"/>
              <a:t>en </a:t>
            </a:r>
            <a:r>
              <a:rPr lang="nb-NO" sz="4000" cap="none" dirty="0" smtClean="0"/>
              <a:t>liten skole </a:t>
            </a:r>
            <a:r>
              <a:rPr lang="nb-NO" sz="4000" cap="none" dirty="0" smtClean="0"/>
              <a:t/>
            </a:r>
            <a:br>
              <a:rPr lang="nb-NO" sz="4000" cap="none" dirty="0" smtClean="0"/>
            </a:br>
            <a:r>
              <a:rPr lang="nb-NO" sz="4000" cap="none" dirty="0" smtClean="0"/>
              <a:t>med </a:t>
            </a:r>
            <a:r>
              <a:rPr lang="nb-NO" sz="4000" cap="none" dirty="0" smtClean="0"/>
              <a:t>store mål!</a:t>
            </a:r>
            <a:endParaRPr lang="nb-NO" sz="4000" cap="none" dirty="0"/>
          </a:p>
        </p:txBody>
      </p:sp>
      <p:pic>
        <p:nvPicPr>
          <p:cNvPr id="4" name="Plassholder for innhold 3" descr="File:Lindesnes Fy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18" y="0"/>
            <a:ext cx="3449782" cy="2587337"/>
          </a:xfrm>
        </p:spPr>
      </p:pic>
      <p:sp>
        <p:nvSpPr>
          <p:cNvPr id="5" name="TekstSylinder 4"/>
          <p:cNvSpPr txBox="1"/>
          <p:nvPr/>
        </p:nvSpPr>
        <p:spPr>
          <a:xfrm>
            <a:off x="892580" y="693503"/>
            <a:ext cx="7578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>
                <a:latin typeface="+mj-lt"/>
              </a:rPr>
              <a:t>LINE HANSEN HJELLUP</a:t>
            </a:r>
          </a:p>
          <a:p>
            <a:r>
              <a:rPr lang="nb-NO" sz="3600" dirty="0" smtClean="0">
                <a:latin typeface="+mj-lt"/>
              </a:rPr>
              <a:t>Lærer &amp; skolebibliotekar</a:t>
            </a:r>
            <a:endParaRPr lang="nb-NO" sz="3600" dirty="0">
              <a:latin typeface="+mj-lt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9" t="24013"/>
          <a:stretch/>
        </p:blipFill>
        <p:spPr>
          <a:xfrm>
            <a:off x="4821381" y="2810929"/>
            <a:ext cx="5889133" cy="365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l="33602" t="21117" r="18908" b="15246"/>
          <a:stretch/>
        </p:blipFill>
        <p:spPr>
          <a:xfrm>
            <a:off x="0" y="-9380"/>
            <a:ext cx="9169233" cy="690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04848" cy="1499616"/>
          </a:xfrm>
        </p:spPr>
        <p:txBody>
          <a:bodyPr>
            <a:normAutofit/>
          </a:bodyPr>
          <a:lstStyle/>
          <a:p>
            <a:r>
              <a:rPr lang="nb-NO" sz="4000" b="1" dirty="0" smtClean="0"/>
              <a:t>Spangereid skole satser på lesing!</a:t>
            </a:r>
            <a:endParaRPr lang="nb-NO" sz="4000" b="1" dirty="0"/>
          </a:p>
        </p:txBody>
      </p:sp>
      <p:pic>
        <p:nvPicPr>
          <p:cNvPr id="5" name="Plassholder for innhold 4" descr="Heart PNG Transparent Images | PNG All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0" y="2644154"/>
            <a:ext cx="5319118" cy="4084797"/>
          </a:xfrm>
        </p:spPr>
      </p:pic>
      <p:sp>
        <p:nvSpPr>
          <p:cNvPr id="9" name="TekstSylinder 8"/>
          <p:cNvSpPr txBox="1"/>
          <p:nvPr/>
        </p:nvSpPr>
        <p:spPr>
          <a:xfrm>
            <a:off x="4010219" y="2272160"/>
            <a:ext cx="3246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indent="-192881">
              <a:buAutoNum type="arabicPeriod"/>
            </a:pPr>
            <a:r>
              <a:rPr lang="nb-NO" sz="2400" b="1" dirty="0"/>
              <a:t>LESEOPPLÆRING</a:t>
            </a:r>
          </a:p>
          <a:p>
            <a:pPr marL="417910" lvl="1" indent="-160735">
              <a:buFontTx/>
              <a:buChar char="-"/>
            </a:pPr>
            <a:r>
              <a:rPr lang="nb-NO" sz="2400" dirty="0"/>
              <a:t>B</a:t>
            </a:r>
            <a:r>
              <a:rPr lang="nb-NO" sz="2400" dirty="0" smtClean="0"/>
              <a:t>egynneropplæring</a:t>
            </a:r>
          </a:p>
          <a:p>
            <a:pPr marL="417910" lvl="1" indent="-160735">
              <a:buFontTx/>
              <a:buChar char="-"/>
            </a:pPr>
            <a:r>
              <a:rPr lang="nb-NO" sz="2400" dirty="0"/>
              <a:t>T</a:t>
            </a:r>
            <a:r>
              <a:rPr lang="nb-NO" sz="2400" dirty="0" smtClean="0"/>
              <a:t>idlig innsats 1.-4./7.</a:t>
            </a:r>
          </a:p>
          <a:p>
            <a:pPr marL="417910" lvl="1" indent="-160735">
              <a:buFontTx/>
              <a:buChar char="-"/>
            </a:pPr>
            <a:r>
              <a:rPr lang="nb-NO" sz="2400" dirty="0" smtClean="0"/>
              <a:t>Veiledet lesing 1.-7.</a:t>
            </a:r>
            <a:endParaRPr lang="nb-NO" sz="24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839683" y="4476141"/>
            <a:ext cx="3054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2. LESEGLEDE</a:t>
            </a:r>
          </a:p>
          <a:p>
            <a:pPr marL="342900" indent="-342900">
              <a:buFontTx/>
              <a:buChar char="-"/>
            </a:pPr>
            <a:r>
              <a:rPr lang="nb-NO" sz="2400" dirty="0"/>
              <a:t>Skolebibliotek</a:t>
            </a:r>
          </a:p>
          <a:p>
            <a:pPr marL="342900" indent="-342900">
              <a:buFontTx/>
              <a:buChar char="-"/>
            </a:pPr>
            <a:r>
              <a:rPr lang="nb-NO" sz="2400" dirty="0"/>
              <a:t>Lesetid</a:t>
            </a:r>
          </a:p>
          <a:p>
            <a:pPr marL="342900" indent="-342900">
              <a:buFontTx/>
              <a:buChar char="-"/>
            </a:pPr>
            <a:r>
              <a:rPr lang="nb-NO" sz="2400" dirty="0"/>
              <a:t>Bokformidling</a:t>
            </a:r>
          </a:p>
          <a:p>
            <a:pPr marL="342900" indent="-342900">
              <a:buFontTx/>
              <a:buChar char="-"/>
            </a:pPr>
            <a:endParaRPr lang="nb-NO" sz="24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817011" y="1646334"/>
            <a:ext cx="3685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… og </a:t>
            </a:r>
            <a:r>
              <a:rPr lang="nb-NO" sz="2400" b="1" u="sng" dirty="0"/>
              <a:t>prioriterer</a:t>
            </a:r>
            <a:r>
              <a:rPr lang="nb-NO" sz="2400" b="1" dirty="0"/>
              <a:t> lesing</a:t>
            </a:r>
            <a:r>
              <a:rPr lang="nb-NO" sz="1600" b="1" dirty="0"/>
              <a:t>!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1657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25101" y="540223"/>
            <a:ext cx="7918704" cy="1440160"/>
          </a:xfrm>
        </p:spPr>
        <p:txBody>
          <a:bodyPr>
            <a:noAutofit/>
          </a:bodyPr>
          <a:lstStyle/>
          <a:p>
            <a:r>
              <a:rPr lang="nb-NO" b="1" dirty="0" smtClean="0"/>
              <a:t>Veien til lesing går gjennom </a:t>
            </a:r>
            <a:r>
              <a:rPr lang="nb-NO" sz="7200" b="1" dirty="0" smtClean="0"/>
              <a:t>skolebiblioteket!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2717376"/>
            <a:ext cx="7290055" cy="4248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	</a:t>
            </a:r>
            <a:r>
              <a:rPr lang="nb-NO" sz="2200" dirty="0" smtClean="0"/>
              <a:t>Skolebiblioteket </a:t>
            </a:r>
            <a:r>
              <a:rPr lang="nb-NO" sz="2200" dirty="0" smtClean="0"/>
              <a:t>speiler skolens satsing på lesing!</a:t>
            </a:r>
          </a:p>
          <a:p>
            <a:pPr marL="0" indent="0">
              <a:buNone/>
            </a:pPr>
            <a:r>
              <a:rPr lang="nb-NO" sz="2200" dirty="0" smtClean="0"/>
              <a:t>	Hva </a:t>
            </a:r>
            <a:r>
              <a:rPr lang="nb-NO" sz="2200" dirty="0" smtClean="0"/>
              <a:t>ser dere i deres speil?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6474" y="2968385"/>
            <a:ext cx="3717032" cy="247802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6" b="7476"/>
          <a:stretch/>
        </p:blipFill>
        <p:spPr>
          <a:xfrm>
            <a:off x="2549182" y="2348879"/>
            <a:ext cx="3990873" cy="172852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-115815" y="2348879"/>
            <a:ext cx="2520282" cy="2016225"/>
          </a:xfrm>
          <a:prstGeom prst="rect">
            <a:avLst/>
          </a:prstGeom>
        </p:spPr>
      </p:pic>
      <p:sp>
        <p:nvSpPr>
          <p:cNvPr id="6" name="Høyrebuet pil 5"/>
          <p:cNvSpPr/>
          <p:nvPr/>
        </p:nvSpPr>
        <p:spPr>
          <a:xfrm>
            <a:off x="925101" y="3717032"/>
            <a:ext cx="5616624" cy="21602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7544631" cy="1499616"/>
          </a:xfrm>
        </p:spPr>
        <p:txBody>
          <a:bodyPr>
            <a:normAutofit/>
          </a:bodyPr>
          <a:lstStyle/>
          <a:p>
            <a:r>
              <a:rPr lang="nb-NO" sz="4000" dirty="0" smtClean="0"/>
              <a:t>Faglitteratur basert på spangereid skole </a:t>
            </a:r>
            <a:r>
              <a:rPr lang="nb-NO" sz="2400" cap="none" dirty="0" smtClean="0"/>
              <a:t>forfattet av Line </a:t>
            </a:r>
            <a:r>
              <a:rPr lang="nb-NO" sz="2400" cap="none" dirty="0"/>
              <a:t>H</a:t>
            </a:r>
            <a:r>
              <a:rPr lang="nb-NO" sz="2400" cap="none" dirty="0" smtClean="0"/>
              <a:t>ansen Hjellup</a:t>
            </a:r>
            <a:endParaRPr lang="nb-NO" sz="2400" cap="none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1969231"/>
            <a:ext cx="2687782" cy="375498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07" y="1969230"/>
            <a:ext cx="2618075" cy="3694395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768096" y="5764210"/>
            <a:ext cx="3560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Helhetlig leseopplæring</a:t>
            </a:r>
          </a:p>
          <a:p>
            <a:r>
              <a:rPr lang="nb-NO" dirty="0"/>
              <a:t>Leseglede og tidlig innsats</a:t>
            </a:r>
          </a:p>
          <a:p>
            <a:r>
              <a:rPr lang="nb-NO" dirty="0" err="1" smtClean="0"/>
              <a:t>Pedlex</a:t>
            </a:r>
            <a:r>
              <a:rPr lang="nb-NO" dirty="0" smtClean="0"/>
              <a:t> 2014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166207" y="5764210"/>
            <a:ext cx="3602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 err="1"/>
              <a:t>Skolebiblioteket</a:t>
            </a:r>
            <a:r>
              <a:rPr lang="nn-NO" b="1" dirty="0"/>
              <a:t> </a:t>
            </a:r>
          </a:p>
          <a:p>
            <a:r>
              <a:rPr lang="nn-NO" dirty="0"/>
              <a:t>Læring og leseglede i grunnskolen</a:t>
            </a:r>
          </a:p>
          <a:p>
            <a:r>
              <a:rPr lang="nb-NO" dirty="0" smtClean="0"/>
              <a:t>Cappelen Damm 2018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31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383006"/>
              </p:ext>
            </p:extLst>
          </p:nvPr>
        </p:nvGraphicFramePr>
        <p:xfrm>
          <a:off x="-429491" y="193964"/>
          <a:ext cx="10016835" cy="6664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775854" y="4662466"/>
            <a:ext cx="3803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b="1" dirty="0"/>
              <a:t>Universelle og systematiske tiltak i alle 7 barneskoleårene – nedfelt i leseplan og </a:t>
            </a:r>
            <a:r>
              <a:rPr lang="nb-NO" sz="2200" b="1" dirty="0" err="1"/>
              <a:t>årshjul</a:t>
            </a:r>
            <a:endParaRPr lang="nb-NO" sz="22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775854" y="3310538"/>
            <a:ext cx="3588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b="1" dirty="0"/>
              <a:t>Elementære forutsetninger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775854" y="1432137"/>
            <a:ext cx="2504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b="1" dirty="0"/>
              <a:t>Utviklingsprosjekter</a:t>
            </a:r>
          </a:p>
        </p:txBody>
      </p:sp>
    </p:spTree>
    <p:extLst>
      <p:ext uri="{BB962C8B-B14F-4D97-AF65-F5344CB8AC3E}">
        <p14:creationId xmlns:p14="http://schemas.microsoft.com/office/powerpoint/2010/main" val="4182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284189"/>
              </p:ext>
            </p:extLst>
          </p:nvPr>
        </p:nvGraphicFramePr>
        <p:xfrm>
          <a:off x="-429491" y="193964"/>
          <a:ext cx="10016835" cy="6664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775854" y="4662466"/>
            <a:ext cx="3803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b="1" dirty="0"/>
              <a:t>Universelle og systematiske tiltak i alle 7 barneskoleårene – nedfelt i leseplan og </a:t>
            </a:r>
            <a:r>
              <a:rPr lang="nb-NO" sz="2200" b="1" dirty="0" err="1"/>
              <a:t>årshjul</a:t>
            </a:r>
            <a:endParaRPr lang="nb-NO" sz="22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775854" y="3310538"/>
            <a:ext cx="3588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b="1" dirty="0"/>
              <a:t>Elementære forutsetninger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775854" y="1432137"/>
            <a:ext cx="2504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b="1" dirty="0"/>
              <a:t>Utviklingsprosjekter</a:t>
            </a:r>
          </a:p>
        </p:txBody>
      </p:sp>
    </p:spTree>
    <p:extLst>
      <p:ext uri="{BB962C8B-B14F-4D97-AF65-F5344CB8AC3E}">
        <p14:creationId xmlns:p14="http://schemas.microsoft.com/office/powerpoint/2010/main" val="32038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Leselyst på boks!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8207" y="1989345"/>
            <a:ext cx="7290055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nb-NO" sz="2800" dirty="0" smtClean="0"/>
              <a:t> GRUFFALO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2800" dirty="0"/>
              <a:t> </a:t>
            </a:r>
            <a:r>
              <a:rPr lang="nb-NO" sz="2800" dirty="0" smtClean="0"/>
              <a:t>DONALD DUCK &amp; co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2800" dirty="0" smtClean="0"/>
              <a:t> DETEKTIVBYRÅ nr. 2 </a:t>
            </a:r>
            <a:endParaRPr lang="nb-NO" sz="2800" dirty="0"/>
          </a:p>
        </p:txBody>
      </p:sp>
      <p:pic>
        <p:nvPicPr>
          <p:cNvPr id="4" name="Bilde 3" descr="User The Gruffalo - Physics Stack Exchan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11" y="115824"/>
            <a:ext cx="2579757" cy="2438400"/>
          </a:xfrm>
          <a:prstGeom prst="rect">
            <a:avLst/>
          </a:prstGeom>
        </p:spPr>
      </p:pic>
      <p:pic>
        <p:nvPicPr>
          <p:cNvPr id="5" name="Bilde 4" descr="Donald Duck 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5" y="1985468"/>
            <a:ext cx="5056371" cy="4803553"/>
          </a:xfrm>
          <a:prstGeom prst="rect">
            <a:avLst/>
          </a:prstGeom>
        </p:spPr>
      </p:pic>
      <p:pic>
        <p:nvPicPr>
          <p:cNvPr id="6" name="Bilde 5" descr="Fortellerstrategier og leserhenvendelser i nordisk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1" y="3941063"/>
            <a:ext cx="3851564" cy="277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ødfiolet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232</TotalTime>
  <Words>724</Words>
  <Application>Microsoft Office PowerPoint</Application>
  <PresentationFormat>Skjermfremvisning (4:3)</PresentationFormat>
  <Paragraphs>126</Paragraphs>
  <Slides>17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Tw Cen MT</vt:lpstr>
      <vt:lpstr>Tw Cen MT Condensed</vt:lpstr>
      <vt:lpstr>Wingdings</vt:lpstr>
      <vt:lpstr>Wingdings 3</vt:lpstr>
      <vt:lpstr>Integral</vt:lpstr>
      <vt:lpstr>LESELYST PÅ BOKS!</vt:lpstr>
      <vt:lpstr>Spangereid skole  Lindesnes kommune  Barneskole, 151 elever  … en liten skole  med store mål!</vt:lpstr>
      <vt:lpstr>PowerPoint-presentasjon</vt:lpstr>
      <vt:lpstr>Spangereid skole satser på lesing!</vt:lpstr>
      <vt:lpstr>Veien til lesing går gjennom skolebiblioteket!</vt:lpstr>
      <vt:lpstr>Faglitteratur basert på spangereid skole forfattet av Line Hansen Hjellup</vt:lpstr>
      <vt:lpstr>PowerPoint-presentasjon</vt:lpstr>
      <vt:lpstr>PowerPoint-presentasjon</vt:lpstr>
      <vt:lpstr>Leselyst på boks!</vt:lpstr>
      <vt:lpstr>TVERRFAGLIG SAMARBEID</vt:lpstr>
      <vt:lpstr>…en smitte fra barnehagen!</vt:lpstr>
      <vt:lpstr>…en smitte fra barnehagen!</vt:lpstr>
      <vt:lpstr>Detektivbyrå nr. 2</vt:lpstr>
      <vt:lpstr>Bli kjent med prosjektet…</vt:lpstr>
      <vt:lpstr>Planen videre…</vt:lpstr>
      <vt:lpstr>Kan jeg prøve på denne..?</vt:lpstr>
      <vt:lpstr>10 nøkler for å skape leseglede og lesekultur</vt:lpstr>
    </vt:vector>
  </TitlesOfParts>
  <Company>DDV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LESELYST PÅ BOKS!</dc:title>
  <dc:creator>Line Hansen Hjellup</dc:creator>
  <cp:lastModifiedBy>Line Hansen Hjellup</cp:lastModifiedBy>
  <cp:revision>25</cp:revision>
  <dcterms:created xsi:type="dcterms:W3CDTF">2019-08-19T10:33:02Z</dcterms:created>
  <dcterms:modified xsi:type="dcterms:W3CDTF">2019-09-10T20:26:12Z</dcterms:modified>
</cp:coreProperties>
</file>